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25"/>
  </p:notesMasterIdLst>
  <p:handoutMasterIdLst>
    <p:handoutMasterId r:id="rId26"/>
  </p:handoutMasterIdLst>
  <p:sldIdLst>
    <p:sldId id="352" r:id="rId6"/>
    <p:sldId id="410" r:id="rId7"/>
    <p:sldId id="412" r:id="rId8"/>
    <p:sldId id="411" r:id="rId9"/>
    <p:sldId id="414" r:id="rId10"/>
    <p:sldId id="413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4" r:id="rId19"/>
    <p:sldId id="425" r:id="rId20"/>
    <p:sldId id="405" r:id="rId21"/>
    <p:sldId id="422" r:id="rId22"/>
    <p:sldId id="423" r:id="rId23"/>
    <p:sldId id="39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637"/>
    <a:srgbClr val="DC3A20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10" autoAdjust="0"/>
  </p:normalViewPr>
  <p:slideViewPr>
    <p:cSldViewPr>
      <p:cViewPr varScale="1">
        <p:scale>
          <a:sx n="85" d="100"/>
          <a:sy n="85" d="100"/>
        </p:scale>
        <p:origin x="960" y="36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6/18/2019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699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647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028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046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688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874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708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0965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99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38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723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58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63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388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09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921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28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044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705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6.jp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8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5.jpe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6.jpeg"/><Relationship Id="rId9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5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23.png"/><Relationship Id="rId4" Type="http://schemas.openxmlformats.org/officeDocument/2006/relationships/image" Target="../media/image6.jpe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5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Steve Blanks</a:t>
            </a:r>
          </a:p>
          <a:p>
            <a:pPr defTabSz="514350"/>
            <a:r>
              <a:rPr lang="en-GB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Programme Lead </a:t>
            </a:r>
          </a:p>
          <a:p>
            <a:pPr defTabSz="514350"/>
            <a:r>
              <a:rPr lang="en-GB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Institute of Coding / University of Sunderland</a:t>
            </a:r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060848"/>
            <a:ext cx="2554229" cy="1185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699390"/>
            <a:ext cx="1261907" cy="48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8029212" cy="60437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THEME 3: </a:t>
            </a:r>
            <a:r>
              <a:rPr lang="en-GB" sz="2000" dirty="0"/>
              <a:t>Work Packages 3.2: Short Tasters and Courses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703" y="1341438"/>
            <a:ext cx="5874489" cy="354022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1" dirty="0"/>
              <a:t>Short Courses </a:t>
            </a:r>
            <a:endParaRPr lang="en-GB" sz="1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575" dirty="0" smtClean="0">
                <a:latin typeface="+mj-lt"/>
              </a:rPr>
              <a:t>Focus </a:t>
            </a:r>
            <a:r>
              <a:rPr lang="en-GB" sz="1575" dirty="0">
                <a:latin typeface="+mj-lt"/>
              </a:rPr>
              <a:t>on transport and the automotive / advanced manufacturing sectors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Engaging with a number of industry partners to deliver short courses in Cyber Security, AI, database, IoT and VR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1" dirty="0"/>
              <a:t>Coding for non coders </a:t>
            </a:r>
            <a:endParaRPr lang="en-GB" sz="1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575" dirty="0" smtClean="0">
                <a:latin typeface="+mj-lt"/>
              </a:rPr>
              <a:t>Expanding </a:t>
            </a:r>
            <a:r>
              <a:rPr lang="en-GB" sz="1575" dirty="0">
                <a:latin typeface="+mj-lt"/>
              </a:rPr>
              <a:t>short courses to upskill non digital workers in baseline coding skills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Working with different sectors to understand requirements and plan courses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Workshop with businesses in early June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lvl="0"/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E52188-0345-46CC-B839-882743A78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618" y="4881660"/>
            <a:ext cx="2957823" cy="3655943"/>
          </a:xfrm>
          <a:prstGeom prst="rect">
            <a:avLst/>
          </a:prstGeom>
        </p:spPr>
      </p:pic>
      <p:pic>
        <p:nvPicPr>
          <p:cNvPr id="3076" name="Picture 4" descr="Image result for Nissan logo">
            <a:extLst>
              <a:ext uri="{FF2B5EF4-FFF2-40B4-BE49-F238E27FC236}">
                <a16:creationId xmlns:a16="http://schemas.microsoft.com/office/drawing/2014/main" id="{FC6AC84B-E4ED-4371-9338-76C3F2B7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18" y="1516703"/>
            <a:ext cx="1531590" cy="13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phere-network-logo">
            <a:extLst>
              <a:ext uri="{FF2B5EF4-FFF2-40B4-BE49-F238E27FC236}">
                <a16:creationId xmlns:a16="http://schemas.microsoft.com/office/drawing/2014/main" id="{87512439-3F8C-4AAB-9195-3D7D22EA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29" y="3645024"/>
            <a:ext cx="2123462" cy="60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5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Theme: </a:t>
            </a:r>
            <a:r>
              <a:rPr lang="en-GB" kern="0" dirty="0" smtClean="0">
                <a:solidFill>
                  <a:schemeClr val="bg1"/>
                </a:solidFill>
              </a:rPr>
              <a:t>4</a:t>
            </a:r>
            <a:r>
              <a:rPr lang="en-GB" kern="0" dirty="0"/>
              <a:t/>
            </a:r>
            <a:br>
              <a:rPr lang="en-GB" kern="0" dirty="0"/>
            </a:b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703" y="2338742"/>
            <a:ext cx="5226417" cy="3540223"/>
          </a:xfrm>
        </p:spPr>
        <p:txBody>
          <a:bodyPr>
            <a:noAutofit/>
          </a:bodyPr>
          <a:lstStyle/>
          <a:p>
            <a:r>
              <a:rPr lang="en-GB" sz="1800" dirty="0" smtClean="0">
                <a:solidFill>
                  <a:schemeClr val="bg1"/>
                </a:solidFill>
              </a:rPr>
              <a:t>Addressing diversity and outreach challenge, </a:t>
            </a:r>
            <a:r>
              <a:rPr lang="en-GB" sz="1800" dirty="0" err="1" smtClean="0">
                <a:solidFill>
                  <a:schemeClr val="bg1"/>
                </a:solidFill>
              </a:rPr>
              <a:t>e.g</a:t>
            </a:r>
            <a:r>
              <a:rPr lang="en-GB" sz="1800" dirty="0" smtClean="0">
                <a:solidFill>
                  <a:schemeClr val="bg1"/>
                </a:solidFill>
              </a:rPr>
              <a:t> increasing number of women in digital related roles and building next generation pipeline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433B46-4B91-434B-AF8F-9378DF7B1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450" y="527183"/>
            <a:ext cx="2285235" cy="26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82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THEME 4: </a:t>
            </a:r>
            <a:r>
              <a:rPr lang="en-GB" sz="2000" dirty="0" smtClean="0"/>
              <a:t>Creating </a:t>
            </a:r>
            <a:r>
              <a:rPr lang="en-GB" sz="2000" dirty="0"/>
              <a:t>a pipeline</a:t>
            </a:r>
            <a:br>
              <a:rPr lang="en-GB" sz="2000" dirty="0"/>
            </a:b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703" y="1341438"/>
            <a:ext cx="6055779" cy="3540223"/>
          </a:xfrm>
        </p:spPr>
        <p:txBody>
          <a:bodyPr>
            <a:noAutofit/>
          </a:bodyPr>
          <a:lstStyle/>
          <a:p>
            <a:pPr lvl="1" indent="0">
              <a:buNone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1" dirty="0"/>
              <a:t>Young People into </a:t>
            </a:r>
            <a:r>
              <a:rPr lang="en-GB" sz="1800" b="1" dirty="0" smtClean="0"/>
              <a:t>Computing</a:t>
            </a:r>
            <a:endParaRPr lang="en-GB" sz="1800" b="1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Summer bootcamp in partnership with Accenture, with young people (15yrs – 17yrs)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Building pipeline of future learners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1" dirty="0"/>
              <a:t>Workshops: Women into </a:t>
            </a:r>
            <a:r>
              <a:rPr lang="en-GB" sz="1800" b="1" dirty="0" smtClean="0"/>
              <a:t>MSc</a:t>
            </a:r>
            <a:endParaRPr lang="en-GB" sz="1800" b="1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Workshops (</a:t>
            </a:r>
            <a:r>
              <a:rPr lang="en-GB" sz="1575" dirty="0" err="1">
                <a:latin typeface="+mj-lt"/>
              </a:rPr>
              <a:t>Qtr</a:t>
            </a:r>
            <a:r>
              <a:rPr lang="en-GB" sz="1575" dirty="0">
                <a:latin typeface="+mj-lt"/>
              </a:rPr>
              <a:t> 2-3 2019)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Encouraging women to take up ‘top up’ masters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r>
              <a:rPr lang="en-GB" sz="1575" dirty="0"/>
              <a:t> 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600" b="1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242" name="Picture 2" descr="Image result for Accenture logo">
            <a:extLst>
              <a:ext uri="{FF2B5EF4-FFF2-40B4-BE49-F238E27FC236}">
                <a16:creationId xmlns:a16="http://schemas.microsoft.com/office/drawing/2014/main" id="{14BC072B-495E-4FF9-93A8-9A4D44B1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82" y="1571929"/>
            <a:ext cx="1611120" cy="4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091F0A-927D-4ED8-927D-FE808AC07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4509120"/>
            <a:ext cx="2576709" cy="30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775119"/>
            <a:ext cx="59766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610825"/>
            <a:ext cx="2554229" cy="1185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699390"/>
            <a:ext cx="1261907" cy="48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0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Skills gap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08720"/>
            <a:ext cx="7224000" cy="58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2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Skills gap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80728"/>
            <a:ext cx="7224000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r>
              <a:rPr lang="en-GB" kern="0"/>
              <a:t/>
            </a:r>
            <a:br>
              <a:rPr lang="en-GB" kern="0"/>
            </a:br>
            <a:r>
              <a:rPr lang="en-US" kern="0"/>
              <a:t/>
            </a:r>
            <a:br>
              <a:rPr lang="en-US" kern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r>
              <a:rPr lang="en-GB" kern="0"/>
              <a:t/>
            </a:r>
            <a:br>
              <a:rPr lang="en-GB" kern="0"/>
            </a:br>
            <a:r>
              <a:rPr lang="en-US" kern="0"/>
              <a:t/>
            </a:r>
            <a:br>
              <a:rPr lang="en-US" kern="0"/>
            </a:br>
            <a:endParaRPr lang="en-GB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09" y="2844667"/>
            <a:ext cx="5182781" cy="11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6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GB" dirty="0" smtClean="0">
                <a:solidFill>
                  <a:srgbClr val="002060"/>
                </a:solidFill>
              </a:rPr>
              <a:t>Pathways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1" y="1227374"/>
            <a:ext cx="8798139" cy="38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4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/>
              <a:t/>
            </a:r>
            <a:br>
              <a:rPr lang="en-GB" kern="0" dirty="0"/>
            </a:b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819823"/>
            <a:ext cx="8029212" cy="354022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Your </a:t>
            </a:r>
            <a:r>
              <a:rPr lang="en-GB" sz="3600" b="1" dirty="0" smtClean="0">
                <a:solidFill>
                  <a:schemeClr val="bg1"/>
                </a:solidFill>
              </a:rPr>
              <a:t>feedback</a:t>
            </a:r>
          </a:p>
          <a:p>
            <a:endParaRPr lang="en-GB" sz="3600" b="1" dirty="0">
              <a:solidFill>
                <a:schemeClr val="bg1"/>
              </a:solidFill>
            </a:endParaRPr>
          </a:p>
          <a:p>
            <a:r>
              <a:rPr lang="en-GB" sz="2000" b="1" dirty="0" smtClean="0">
                <a:solidFill>
                  <a:schemeClr val="bg1"/>
                </a:solidFill>
              </a:rPr>
              <a:t>Steve.blanks@Sunderland.ac.uk</a:t>
            </a:r>
            <a:r>
              <a:rPr lang="en-GB" sz="3600" b="1" dirty="0" smtClean="0">
                <a:solidFill>
                  <a:schemeClr val="bg1"/>
                </a:solidFill>
              </a:rPr>
              <a:t> 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3E73-6AB0-4739-8A77-940A5D26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12" y="71080"/>
            <a:ext cx="3426249" cy="3298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815125"/>
            <a:ext cx="1152128" cy="4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6127497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21228" y="1356122"/>
            <a:ext cx="7250527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B0F0"/>
                </a:solidFill>
              </a:rPr>
              <a:t>Growing </a:t>
            </a:r>
            <a:r>
              <a:rPr lang="en-US" sz="2800" dirty="0">
                <a:solidFill>
                  <a:srgbClr val="00B0F0"/>
                </a:solidFill>
              </a:rPr>
              <a:t>the UK’s digital talent</a:t>
            </a:r>
            <a:r>
              <a:rPr lang="en-US" sz="2800" dirty="0" smtClean="0">
                <a:solidFill>
                  <a:srgbClr val="00B0F0"/>
                </a:solidFill>
              </a:rPr>
              <a:t>!</a:t>
            </a:r>
            <a:endParaRPr lang="en-GB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High demand for digital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Not going to happen overnight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Break down barriers to digital learning and employment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Partnerships across business, educators and outreach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Provide different ways to access digital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Design events, courses and training that suit the lifestyles of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defTabSz="914400"/>
            <a:endParaRPr lang="en-GB" sz="16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4664"/>
            <a:ext cx="3384376" cy="88254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9332" y="4293096"/>
            <a:ext cx="2098140" cy="1213394"/>
            <a:chOff x="-5206148" y="2537438"/>
            <a:chExt cx="3290087" cy="1902718"/>
          </a:xfrm>
        </p:grpSpPr>
        <p:sp>
          <p:nvSpPr>
            <p:cNvPr id="11" name="Text Placeholder 3"/>
            <p:cNvSpPr txBox="1">
              <a:spLocks/>
            </p:cNvSpPr>
            <p:nvPr/>
          </p:nvSpPr>
          <p:spPr>
            <a:xfrm>
              <a:off x="-5206148" y="3778498"/>
              <a:ext cx="3290087" cy="661658"/>
            </a:xfrm>
            <a:prstGeom prst="rect">
              <a:avLst/>
            </a:prstGeom>
          </p:spPr>
          <p:txBody>
            <a:bodyPr/>
            <a:lstStyle>
              <a:lvl1pPr marL="0">
                <a:defRPr sz="5625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1pPr>
              <a:lvl2pPr marL="257169">
                <a:defRPr>
                  <a:latin typeface="+mn-lt"/>
                  <a:ea typeface="+mn-ea"/>
                  <a:cs typeface="+mn-cs"/>
                </a:defRPr>
              </a:lvl2pPr>
              <a:lvl3pPr marL="514337">
                <a:defRPr>
                  <a:latin typeface="+mn-lt"/>
                  <a:ea typeface="+mn-ea"/>
                  <a:cs typeface="+mn-cs"/>
                </a:defRPr>
              </a:lvl3pPr>
              <a:lvl4pPr marL="771506">
                <a:defRPr>
                  <a:latin typeface="+mn-lt"/>
                  <a:ea typeface="+mn-ea"/>
                  <a:cs typeface="+mn-cs"/>
                </a:defRPr>
              </a:lvl4pPr>
              <a:lvl5pPr marL="1028674">
                <a:defRPr>
                  <a:latin typeface="+mn-lt"/>
                  <a:ea typeface="+mn-ea"/>
                  <a:cs typeface="+mn-cs"/>
                </a:defRPr>
              </a:lvl5pPr>
              <a:lvl6pPr marL="1285843">
                <a:defRPr>
                  <a:latin typeface="+mn-lt"/>
                  <a:ea typeface="+mn-ea"/>
                  <a:cs typeface="+mn-cs"/>
                </a:defRPr>
              </a:lvl6pPr>
              <a:lvl7pPr marL="1543011">
                <a:defRPr>
                  <a:latin typeface="+mn-lt"/>
                  <a:ea typeface="+mn-ea"/>
                  <a:cs typeface="+mn-cs"/>
                </a:defRPr>
              </a:lvl7pPr>
              <a:lvl8pPr marL="1800180">
                <a:defRPr>
                  <a:latin typeface="+mn-lt"/>
                  <a:ea typeface="+mn-ea"/>
                  <a:cs typeface="+mn-cs"/>
                </a:defRPr>
              </a:lvl8pPr>
              <a:lvl9pPr marL="2057349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 smtClean="0">
                  <a:solidFill>
                    <a:srgbClr val="FFC000"/>
                  </a:solidFill>
                </a:rPr>
                <a:t>&lt;</a:t>
              </a:r>
              <a:r>
                <a:rPr lang="en-GB" sz="1400" dirty="0" smtClean="0">
                  <a:solidFill>
                    <a:srgbClr val="00B0F0"/>
                  </a:solidFill>
                </a:rPr>
                <a:t>/</a:t>
              </a:r>
              <a:r>
                <a:rPr lang="en-GB" sz="1400" dirty="0" smtClean="0"/>
                <a:t>Industry Partners</a:t>
              </a:r>
              <a:r>
                <a:rPr lang="en-GB" sz="1400" dirty="0" smtClean="0">
                  <a:solidFill>
                    <a:srgbClr val="FFC000"/>
                  </a:solidFill>
                </a:rPr>
                <a:t>&gt;</a:t>
              </a:r>
              <a:endParaRPr lang="en-GB" sz="1400" dirty="0">
                <a:solidFill>
                  <a:srgbClr val="FFC000"/>
                </a:solidFill>
              </a:endParaRPr>
            </a:p>
            <a:p>
              <a:pPr defTabSz="914400"/>
              <a:endParaRPr lang="en-GB" sz="1050" kern="0" dirty="0"/>
            </a:p>
          </p:txBody>
        </p:sp>
        <p:pic>
          <p:nvPicPr>
            <p:cNvPr id="12" name="Picture 4" descr="Eighty 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581693" y="2537438"/>
              <a:ext cx="166687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2267744" y="4293096"/>
            <a:ext cx="2098140" cy="1215956"/>
            <a:chOff x="3059832" y="1700808"/>
            <a:chExt cx="3290087" cy="1906736"/>
          </a:xfrm>
        </p:grpSpPr>
        <p:pic>
          <p:nvPicPr>
            <p:cNvPr id="15" name="Picture 2" descr="Thirty thre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042" y="1700808"/>
              <a:ext cx="1933575" cy="11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Placeholder 3"/>
            <p:cNvSpPr txBox="1">
              <a:spLocks/>
            </p:cNvSpPr>
            <p:nvPr/>
          </p:nvSpPr>
          <p:spPr>
            <a:xfrm>
              <a:off x="3059832" y="2945886"/>
              <a:ext cx="3290087" cy="661658"/>
            </a:xfrm>
            <a:prstGeom prst="rect">
              <a:avLst/>
            </a:prstGeom>
          </p:spPr>
          <p:txBody>
            <a:bodyPr/>
            <a:lstStyle>
              <a:lvl1pPr marL="0">
                <a:defRPr sz="5625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1pPr>
              <a:lvl2pPr marL="257169">
                <a:defRPr>
                  <a:latin typeface="+mn-lt"/>
                  <a:ea typeface="+mn-ea"/>
                  <a:cs typeface="+mn-cs"/>
                </a:defRPr>
              </a:lvl2pPr>
              <a:lvl3pPr marL="514337">
                <a:defRPr>
                  <a:latin typeface="+mn-lt"/>
                  <a:ea typeface="+mn-ea"/>
                  <a:cs typeface="+mn-cs"/>
                </a:defRPr>
              </a:lvl3pPr>
              <a:lvl4pPr marL="771506">
                <a:defRPr>
                  <a:latin typeface="+mn-lt"/>
                  <a:ea typeface="+mn-ea"/>
                  <a:cs typeface="+mn-cs"/>
                </a:defRPr>
              </a:lvl4pPr>
              <a:lvl5pPr marL="1028674">
                <a:defRPr>
                  <a:latin typeface="+mn-lt"/>
                  <a:ea typeface="+mn-ea"/>
                  <a:cs typeface="+mn-cs"/>
                </a:defRPr>
              </a:lvl5pPr>
              <a:lvl6pPr marL="1285843">
                <a:defRPr>
                  <a:latin typeface="+mn-lt"/>
                  <a:ea typeface="+mn-ea"/>
                  <a:cs typeface="+mn-cs"/>
                </a:defRPr>
              </a:lvl6pPr>
              <a:lvl7pPr marL="1543011">
                <a:defRPr>
                  <a:latin typeface="+mn-lt"/>
                  <a:ea typeface="+mn-ea"/>
                  <a:cs typeface="+mn-cs"/>
                </a:defRPr>
              </a:lvl7pPr>
              <a:lvl8pPr marL="1800180">
                <a:defRPr>
                  <a:latin typeface="+mn-lt"/>
                  <a:ea typeface="+mn-ea"/>
                  <a:cs typeface="+mn-cs"/>
                </a:defRPr>
              </a:lvl8pPr>
              <a:lvl9pPr marL="2057349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 smtClean="0">
                  <a:solidFill>
                    <a:srgbClr val="FFC000"/>
                  </a:solidFill>
                </a:rPr>
                <a:t>&lt;</a:t>
              </a:r>
              <a:r>
                <a:rPr lang="en-GB" sz="1400" dirty="0" smtClean="0">
                  <a:solidFill>
                    <a:srgbClr val="00B0F0"/>
                  </a:solidFill>
                </a:rPr>
                <a:t>/</a:t>
              </a:r>
              <a:r>
                <a:rPr lang="en-GB" sz="1400" dirty="0" smtClean="0"/>
                <a:t>Education Partners</a:t>
              </a:r>
              <a:r>
                <a:rPr lang="en-GB" sz="1400" dirty="0" smtClean="0">
                  <a:solidFill>
                    <a:srgbClr val="FFC000"/>
                  </a:solidFill>
                </a:rPr>
                <a:t>&gt;</a:t>
              </a:r>
              <a:endParaRPr lang="en-GB" sz="1400" dirty="0">
                <a:solidFill>
                  <a:srgbClr val="FFC000"/>
                </a:solidFill>
              </a:endParaRPr>
            </a:p>
            <a:p>
              <a:pPr defTabSz="914400"/>
              <a:endParaRPr lang="en-GB" sz="1050" kern="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46500" y="4293096"/>
            <a:ext cx="2098140" cy="1227339"/>
            <a:chOff x="6012160" y="1570549"/>
            <a:chExt cx="3290087" cy="1924586"/>
          </a:xfrm>
        </p:grpSpPr>
        <p:pic>
          <p:nvPicPr>
            <p:cNvPr id="18" name="Picture 6" descr="twent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461" y="1570549"/>
              <a:ext cx="1809750" cy="11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6012160" y="2833477"/>
              <a:ext cx="3290087" cy="661658"/>
            </a:xfrm>
            <a:prstGeom prst="rect">
              <a:avLst/>
            </a:prstGeom>
          </p:spPr>
          <p:txBody>
            <a:bodyPr/>
            <a:lstStyle>
              <a:lvl1pPr marL="0">
                <a:defRPr sz="5625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1pPr>
              <a:lvl2pPr marL="257169">
                <a:defRPr>
                  <a:latin typeface="+mn-lt"/>
                  <a:ea typeface="+mn-ea"/>
                  <a:cs typeface="+mn-cs"/>
                </a:defRPr>
              </a:lvl2pPr>
              <a:lvl3pPr marL="514337">
                <a:defRPr>
                  <a:latin typeface="+mn-lt"/>
                  <a:ea typeface="+mn-ea"/>
                  <a:cs typeface="+mn-cs"/>
                </a:defRPr>
              </a:lvl3pPr>
              <a:lvl4pPr marL="771506">
                <a:defRPr>
                  <a:latin typeface="+mn-lt"/>
                  <a:ea typeface="+mn-ea"/>
                  <a:cs typeface="+mn-cs"/>
                </a:defRPr>
              </a:lvl4pPr>
              <a:lvl5pPr marL="1028674">
                <a:defRPr>
                  <a:latin typeface="+mn-lt"/>
                  <a:ea typeface="+mn-ea"/>
                  <a:cs typeface="+mn-cs"/>
                </a:defRPr>
              </a:lvl5pPr>
              <a:lvl6pPr marL="1285843">
                <a:defRPr>
                  <a:latin typeface="+mn-lt"/>
                  <a:ea typeface="+mn-ea"/>
                  <a:cs typeface="+mn-cs"/>
                </a:defRPr>
              </a:lvl6pPr>
              <a:lvl7pPr marL="1543011">
                <a:defRPr>
                  <a:latin typeface="+mn-lt"/>
                  <a:ea typeface="+mn-ea"/>
                  <a:cs typeface="+mn-cs"/>
                </a:defRPr>
              </a:lvl7pPr>
              <a:lvl8pPr marL="1800180">
                <a:defRPr>
                  <a:latin typeface="+mn-lt"/>
                  <a:ea typeface="+mn-ea"/>
                  <a:cs typeface="+mn-cs"/>
                </a:defRPr>
              </a:lvl8pPr>
              <a:lvl9pPr marL="2057349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 smtClean="0">
                  <a:solidFill>
                    <a:srgbClr val="FFC000"/>
                  </a:solidFill>
                </a:rPr>
                <a:t>&lt;</a:t>
              </a:r>
              <a:r>
                <a:rPr lang="en-GB" sz="1400" dirty="0" smtClean="0">
                  <a:solidFill>
                    <a:srgbClr val="00B0F0"/>
                  </a:solidFill>
                </a:rPr>
                <a:t>/</a:t>
              </a:r>
              <a:r>
                <a:rPr lang="en-GB" sz="1400" dirty="0" smtClean="0"/>
                <a:t>Outreach Partners</a:t>
              </a:r>
              <a:r>
                <a:rPr lang="en-GB" sz="1400" dirty="0" smtClean="0">
                  <a:solidFill>
                    <a:srgbClr val="FFC000"/>
                  </a:solidFill>
                </a:rPr>
                <a:t>&gt;</a:t>
              </a:r>
              <a:endParaRPr lang="en-GB" sz="1400" dirty="0">
                <a:solidFill>
                  <a:srgbClr val="FFC000"/>
                </a:solidFill>
              </a:endParaRPr>
            </a:p>
            <a:p>
              <a:pPr defTabSz="914400"/>
              <a:endParaRPr lang="en-GB" sz="105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134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570014A-1949-4F1B-9283-312D0AD62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703" y="2338742"/>
            <a:ext cx="6404114" cy="3540223"/>
          </a:xfrm>
        </p:spPr>
        <p:txBody>
          <a:bodyPr>
            <a:noAutofit/>
          </a:bodyPr>
          <a:lstStyle/>
          <a:p>
            <a:endParaRPr lang="en-GB" sz="1800" b="1" dirty="0">
              <a:solidFill>
                <a:schemeClr val="bg1"/>
              </a:solidFill>
            </a:endParaRPr>
          </a:p>
          <a:p>
            <a:pPr lvl="0" indent="0"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Enhancing digital employability skills of students and others within universities</a:t>
            </a:r>
            <a:endParaRPr lang="en-GB" sz="24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F6FD26-6E14-4E6D-B6EB-E3F09BA25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664" y="509578"/>
            <a:ext cx="1802609" cy="3004347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2234843" cy="600717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Theme 1</a:t>
            </a:r>
            <a:r>
              <a:rPr lang="en-GB" kern="0" dirty="0"/>
              <a:t/>
            </a:r>
            <a:br>
              <a:rPr lang="en-GB" kern="0" dirty="0"/>
            </a:b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1221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5395562" cy="6043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THEME 1: </a:t>
            </a:r>
            <a:r>
              <a:rPr lang="en-GB" sz="2000" dirty="0" smtClean="0"/>
              <a:t>Extra </a:t>
            </a:r>
            <a:r>
              <a:rPr lang="en-GB" sz="2000" dirty="0"/>
              <a:t>Curricular Innovation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704" y="1990077"/>
            <a:ext cx="3077978" cy="3540223"/>
          </a:xfrm>
        </p:spPr>
        <p:txBody>
          <a:bodyPr>
            <a:noAutofit/>
          </a:bodyPr>
          <a:lstStyle/>
          <a:p>
            <a:pPr indent="0">
              <a:buNone/>
            </a:pPr>
            <a:endParaRPr lang="en-GB" sz="1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Technical skills baseline assessment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Commercial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Team working, project management and commercials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Presentation and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One day sprint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Interviews with local companies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4" descr="Image result for Orangebus Logo">
            <a:extLst>
              <a:ext uri="{FF2B5EF4-FFF2-40B4-BE49-F238E27FC236}">
                <a16:creationId xmlns:a16="http://schemas.microsoft.com/office/drawing/2014/main" id="{5531277A-EF10-499D-B29B-7B141E74C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61" y="569685"/>
            <a:ext cx="1840327" cy="49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0E516-187E-4B1D-82EF-75DE0BCB5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1990077"/>
            <a:ext cx="2547101" cy="1910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616EEF-4D6C-482A-A847-785EA6F49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195" y="1990077"/>
            <a:ext cx="2547101" cy="19103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6EF127-741F-4AE7-9973-131AAE385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1273" y="3984490"/>
            <a:ext cx="2547102" cy="19103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4A6298-ABFA-42D5-B407-5580DA9124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086" y="3974664"/>
            <a:ext cx="2542903" cy="1907178"/>
          </a:xfrm>
          <a:prstGeom prst="rect">
            <a:avLst/>
          </a:prstGeom>
        </p:spPr>
      </p:pic>
      <p:pic>
        <p:nvPicPr>
          <p:cNvPr id="9218" name="Picture 2" descr="Image result for Climb creative logo">
            <a:extLst>
              <a:ext uri="{FF2B5EF4-FFF2-40B4-BE49-F238E27FC236}">
                <a16:creationId xmlns:a16="http://schemas.microsoft.com/office/drawing/2014/main" id="{1BD74C4B-84A0-4E87-9DB2-1A99CA3E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85" y="1048411"/>
            <a:ext cx="1121482" cy="43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Digital Union Logo">
            <a:extLst>
              <a:ext uri="{FF2B5EF4-FFF2-40B4-BE49-F238E27FC236}">
                <a16:creationId xmlns:a16="http://schemas.microsoft.com/office/drawing/2014/main" id="{C90C4E19-AA29-4451-AF9A-45905E917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12271" r="16349" b="11403"/>
          <a:stretch/>
        </p:blipFill>
        <p:spPr bwMode="auto">
          <a:xfrm>
            <a:off x="5680865" y="447608"/>
            <a:ext cx="1121482" cy="120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A9EA72-A8C4-47D9-A038-C5EA9939D2FD}"/>
              </a:ext>
            </a:extLst>
          </p:cNvPr>
          <p:cNvGrpSpPr/>
          <p:nvPr/>
        </p:nvGrpSpPr>
        <p:grpSpPr>
          <a:xfrm>
            <a:off x="312334" y="1335703"/>
            <a:ext cx="2341575" cy="654374"/>
            <a:chOff x="323528" y="1835532"/>
            <a:chExt cx="2341575" cy="65437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9305CE-9F55-4E84-8175-5940C6F21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5703" y="2204864"/>
              <a:ext cx="2239400" cy="285042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35FC9A-E3AF-4D92-B182-13E6CC97BC95}"/>
                </a:ext>
              </a:extLst>
            </p:cNvPr>
            <p:cNvSpPr/>
            <p:nvPr/>
          </p:nvSpPr>
          <p:spPr>
            <a:xfrm>
              <a:off x="323528" y="1835532"/>
              <a:ext cx="8899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b="1" dirty="0"/>
                <a:t>Digital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66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8029212" cy="6043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THEME 1</a:t>
            </a:r>
            <a:r>
              <a:rPr lang="en-US" dirty="0" smtClean="0">
                <a:solidFill>
                  <a:srgbClr val="002060"/>
                </a:solidFill>
              </a:rPr>
              <a:t>: </a:t>
            </a:r>
            <a:r>
              <a:rPr lang="en-GB" sz="2800" dirty="0"/>
              <a:t>Curricular Innovation</a:t>
            </a: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703" y="953621"/>
            <a:ext cx="7458665" cy="3540223"/>
          </a:xfrm>
        </p:spPr>
        <p:txBody>
          <a:bodyPr>
            <a:noAutofit/>
          </a:bodyPr>
          <a:lstStyle/>
          <a:p>
            <a:pPr lvl="0"/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1" dirty="0"/>
              <a:t>Software Enterprise </a:t>
            </a:r>
            <a:r>
              <a:rPr lang="en-GB" sz="1800" b="1" dirty="0" smtClean="0"/>
              <a:t>Module</a:t>
            </a: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575" dirty="0">
              <a:solidFill>
                <a:srgbClr val="FF0000"/>
              </a:solidFill>
            </a:endParaRPr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575" dirty="0">
              <a:solidFill>
                <a:srgbClr val="FF0000"/>
              </a:solidFill>
            </a:endParaRPr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0C7838-E2E2-495A-901F-DDE1866D0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4699678"/>
            <a:ext cx="2589986" cy="4316643"/>
          </a:xfrm>
          <a:prstGeom prst="rect">
            <a:avLst/>
          </a:prstGeom>
        </p:spPr>
      </p:pic>
      <p:pic>
        <p:nvPicPr>
          <p:cNvPr id="11" name="Picture 6" descr="Image result for Nigel Wright Logo">
            <a:extLst>
              <a:ext uri="{FF2B5EF4-FFF2-40B4-BE49-F238E27FC236}">
                <a16:creationId xmlns:a16="http://schemas.microsoft.com/office/drawing/2014/main" id="{DB8B3B7F-98E7-40EF-BB32-7631BE9A7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91" y="3193378"/>
            <a:ext cx="1891640" cy="41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AC3F619-327C-4CFF-97E1-E0A1B625C153}"/>
              </a:ext>
            </a:extLst>
          </p:cNvPr>
          <p:cNvSpPr txBox="1">
            <a:spLocks/>
          </p:cNvSpPr>
          <p:nvPr/>
        </p:nvSpPr>
        <p:spPr>
          <a:xfrm>
            <a:off x="422778" y="1844824"/>
            <a:ext cx="5586457" cy="35402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>
              <a:defRPr sz="1350" b="0" i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Level 5 and 6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Expanding range of industry projects contextualised to topics / courses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Partnerships with digital networks and industry recruiters to build continuous industry project pipeline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Close alignment to industry processes, tools and best practice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Enhancing technical and soft skills of over 100 – 150 students</a:t>
            </a:r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GB" sz="1800" b="1" kern="0" dirty="0"/>
          </a:p>
          <a:p>
            <a:pPr marL="457200" indent="-457200" defTabSz="914400">
              <a:buFont typeface="Arial" panose="020B0604020202020204" pitchFamily="34" charset="0"/>
              <a:buChar char="•"/>
            </a:pPr>
            <a:endParaRPr lang="en-GB" sz="1800" b="1" kern="0" dirty="0"/>
          </a:p>
          <a:p>
            <a:pPr marL="907250" lvl="1" indent="-457200" defTabSz="914400">
              <a:buFont typeface="Arial" panose="020B0604020202020204" pitchFamily="34" charset="0"/>
              <a:buChar char="•"/>
            </a:pPr>
            <a:endParaRPr lang="en-GB" sz="1575" kern="0" dirty="0"/>
          </a:p>
          <a:p>
            <a:pPr marL="907250" lvl="1" indent="-457200" defTabSz="914400">
              <a:buFont typeface="Arial" panose="020B0604020202020204" pitchFamily="34" charset="0"/>
              <a:buChar char="•"/>
            </a:pPr>
            <a:endParaRPr lang="en-GB" sz="1575" kern="0" dirty="0"/>
          </a:p>
          <a:p>
            <a:pPr marL="907250" lvl="1" indent="-457200" defTabSz="914400">
              <a:buFont typeface="Arial" panose="020B0604020202020204" pitchFamily="34" charset="0"/>
              <a:buChar char="•"/>
            </a:pPr>
            <a:endParaRPr lang="en-GB" sz="1575" kern="0" dirty="0"/>
          </a:p>
          <a:p>
            <a:pPr marL="907250" lvl="1" indent="-457200" defTabSz="914400">
              <a:buFont typeface="Arial" panose="020B0604020202020204" pitchFamily="34" charset="0"/>
              <a:buChar char="•"/>
            </a:pPr>
            <a:endParaRPr lang="en-GB" sz="1575" kern="0" dirty="0"/>
          </a:p>
          <a:p>
            <a:pPr lvl="1" indent="0" defTabSz="914400">
              <a:buFont typeface="Wingdings" panose="05000000000000000000" pitchFamily="2" charset="2"/>
              <a:buNone/>
            </a:pPr>
            <a:endParaRPr lang="en-GB" sz="1575" kern="0" dirty="0"/>
          </a:p>
          <a:p>
            <a:pPr marL="907250" lvl="1" indent="-457200" defTabSz="914400">
              <a:buFont typeface="Arial" panose="020B0604020202020204" pitchFamily="34" charset="0"/>
              <a:buChar char="•"/>
            </a:pPr>
            <a:endParaRPr lang="en-GB" sz="1575" kern="0" dirty="0"/>
          </a:p>
          <a:p>
            <a:pPr lvl="1" indent="0" defTabSz="914400">
              <a:buFont typeface="Wingdings" panose="05000000000000000000" pitchFamily="2" charset="2"/>
              <a:buNone/>
            </a:pPr>
            <a:endParaRPr lang="en-GB" sz="1575" kern="0" dirty="0"/>
          </a:p>
          <a:p>
            <a:pPr lvl="1" indent="0" defTabSz="914400">
              <a:buFont typeface="Wingdings" panose="05000000000000000000" pitchFamily="2" charset="2"/>
              <a:buNone/>
            </a:pPr>
            <a:endParaRPr lang="en-GB" sz="1575" kern="0" dirty="0"/>
          </a:p>
          <a:p>
            <a:pPr lvl="1" indent="0" defTabSz="914400">
              <a:buFont typeface="Wingdings" panose="05000000000000000000" pitchFamily="2" charset="2"/>
              <a:buNone/>
            </a:pPr>
            <a:endParaRPr lang="en-GB" sz="1375" kern="0" dirty="0"/>
          </a:p>
          <a:p>
            <a:pPr marL="907250" lvl="1" indent="-457200" defTabSz="914400">
              <a:buFont typeface="Arial" panose="020B0604020202020204" pitchFamily="34" charset="0"/>
              <a:buChar char="•"/>
            </a:pPr>
            <a:endParaRPr lang="en-GB" sz="1575" kern="0" dirty="0"/>
          </a:p>
          <a:p>
            <a:pPr defTabSz="914400"/>
            <a:endParaRPr lang="en-GB" sz="1800" kern="0" dirty="0"/>
          </a:p>
        </p:txBody>
      </p:sp>
      <p:pic>
        <p:nvPicPr>
          <p:cNvPr id="12" name="Picture 4" descr="Image result for Tombola logo">
            <a:extLst>
              <a:ext uri="{FF2B5EF4-FFF2-40B4-BE49-F238E27FC236}">
                <a16:creationId xmlns:a16="http://schemas.microsoft.com/office/drawing/2014/main" id="{901B1D23-5489-4F03-8E4C-FA383D2B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39" y="1964000"/>
            <a:ext cx="1549152" cy="4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igital Union Logo">
            <a:extLst>
              <a:ext uri="{FF2B5EF4-FFF2-40B4-BE49-F238E27FC236}">
                <a16:creationId xmlns:a16="http://schemas.microsoft.com/office/drawing/2014/main" id="{6B1BA79E-E1DD-4932-84AB-AA822468C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12271" r="16349" b="11403"/>
          <a:stretch/>
        </p:blipFill>
        <p:spPr bwMode="auto">
          <a:xfrm>
            <a:off x="6450466" y="3711281"/>
            <a:ext cx="1051375" cy="112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aggezza logo">
            <a:extLst>
              <a:ext uri="{FF2B5EF4-FFF2-40B4-BE49-F238E27FC236}">
                <a16:creationId xmlns:a16="http://schemas.microsoft.com/office/drawing/2014/main" id="{1D7F4A54-6B0C-4F25-9563-96FA256D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12" y="2626083"/>
            <a:ext cx="1322860" cy="47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46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1331640" y="2996952"/>
            <a:ext cx="5976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75" y="2832658"/>
            <a:ext cx="2554229" cy="11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6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E11F1-D743-452D-822C-37690D1EE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507" y="525527"/>
            <a:ext cx="2157692" cy="2903473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4F82F76-79D5-4E27-A252-9324CD456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703" y="2338742"/>
            <a:ext cx="5517716" cy="3540223"/>
          </a:xfrm>
        </p:spPr>
        <p:txBody>
          <a:bodyPr>
            <a:noAutofit/>
          </a:bodyPr>
          <a:lstStyle/>
          <a:p>
            <a:pPr lvl="0"/>
            <a:r>
              <a:rPr lang="en-GB" sz="1800" dirty="0" smtClean="0">
                <a:solidFill>
                  <a:schemeClr val="bg1"/>
                </a:solidFill>
              </a:rPr>
              <a:t>Enhancing digital skills provision </a:t>
            </a:r>
            <a:r>
              <a:rPr lang="en-GB" sz="1800" dirty="0">
                <a:solidFill>
                  <a:schemeClr val="bg1"/>
                </a:solidFill>
              </a:rPr>
              <a:t>for those in work and in computing specialist disciplines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FFB40D28-FD38-406E-90B9-9EDA52BC4DF7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2234843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Theme 2</a:t>
            </a:r>
            <a:r>
              <a:rPr lang="en-GB" kern="0" dirty="0"/>
              <a:t/>
            </a:r>
            <a:br>
              <a:rPr lang="en-GB" kern="0" dirty="0"/>
            </a:b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63071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THEME 2: </a:t>
            </a:r>
            <a:r>
              <a:rPr lang="en-GB" sz="2000" dirty="0" smtClean="0"/>
              <a:t>Alternative </a:t>
            </a:r>
            <a:r>
              <a:rPr lang="en-GB" sz="2000" dirty="0"/>
              <a:t>Delivery Models</a:t>
            </a:r>
            <a:br>
              <a:rPr lang="en-GB" sz="2000" dirty="0"/>
            </a:br>
            <a:r>
              <a:rPr lang="en-GB" dirty="0"/>
              <a:t/>
            </a:r>
            <a:br>
              <a:rPr lang="en-GB" dirty="0"/>
            </a:b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703" y="1341438"/>
            <a:ext cx="5946497" cy="3540223"/>
          </a:xfrm>
        </p:spPr>
        <p:txBody>
          <a:bodyPr>
            <a:noAutofit/>
          </a:bodyPr>
          <a:lstStyle/>
          <a:p>
            <a:pPr marL="342900" lvl="0" indent="-342900">
              <a:buFont typeface="+mj-lt"/>
              <a:buAutoNum type="arabicPeriod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1" dirty="0"/>
              <a:t>Level 7 DTS (specialist in Software Engineering</a:t>
            </a:r>
            <a:r>
              <a:rPr lang="en-GB" sz="1800" b="1" dirty="0" smtClean="0"/>
              <a:t>)</a:t>
            </a: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Combining industry relevant specialist software engineering and leadership skills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Working with a number of large companies to co-design course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r>
              <a:rPr lang="en-GB" sz="1575" dirty="0">
                <a:latin typeface="+mj-lt"/>
              </a:rPr>
              <a:t>Industry workshops planned to further inform and validate course content</a:t>
            </a:r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600" b="1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575" dirty="0"/>
          </a:p>
          <a:p>
            <a:pPr lvl="1" indent="0"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06A611E-FF2B-4C46-9E7A-DF4DD07C7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782" y="4970742"/>
            <a:ext cx="2157692" cy="2903473"/>
          </a:xfrm>
          <a:prstGeom prst="rect">
            <a:avLst/>
          </a:prstGeom>
        </p:spPr>
      </p:pic>
      <p:pic>
        <p:nvPicPr>
          <p:cNvPr id="10242" name="Picture 2" descr="Image result for Accenture logo">
            <a:extLst>
              <a:ext uri="{FF2B5EF4-FFF2-40B4-BE49-F238E27FC236}">
                <a16:creationId xmlns:a16="http://schemas.microsoft.com/office/drawing/2014/main" id="{14BC072B-495E-4FF9-93A8-9A4D44B1A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647929"/>
            <a:ext cx="1611120" cy="4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Tombola logo">
            <a:extLst>
              <a:ext uri="{FF2B5EF4-FFF2-40B4-BE49-F238E27FC236}">
                <a16:creationId xmlns:a16="http://schemas.microsoft.com/office/drawing/2014/main" id="{A9AC16A4-EF1F-4AAD-845C-85602DF7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95" y="2390536"/>
            <a:ext cx="1549152" cy="4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DXC logo">
            <a:extLst>
              <a:ext uri="{FF2B5EF4-FFF2-40B4-BE49-F238E27FC236}">
                <a16:creationId xmlns:a16="http://schemas.microsoft.com/office/drawing/2014/main" id="{0EFCA3DF-C87C-48AE-BDE6-B2E3F6CD7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4" t="15479" r="12564" b="16400"/>
          <a:stretch/>
        </p:blipFill>
        <p:spPr bwMode="auto">
          <a:xfrm>
            <a:off x="6761981" y="3110827"/>
            <a:ext cx="1296144" cy="118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1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Theme: 3</a:t>
            </a:r>
            <a:r>
              <a:rPr lang="en-GB" kern="0" dirty="0"/>
              <a:t/>
            </a:r>
            <a:br>
              <a:rPr lang="en-GB" kern="0" dirty="0"/>
            </a:br>
            <a:r>
              <a:rPr lang="en-US" kern="0" dirty="0"/>
              <a:t/>
            </a:r>
            <a:br>
              <a:rPr lang="en-US" kern="0" dirty="0"/>
            </a:br>
            <a:endParaRPr lang="en-GB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178A5-63C9-4257-92BD-0915ACFBD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30" y="570179"/>
            <a:ext cx="2345153" cy="2898667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703" y="2338742"/>
            <a:ext cx="5226417" cy="3540223"/>
          </a:xfrm>
        </p:spPr>
        <p:txBody>
          <a:bodyPr>
            <a:noAutofit/>
          </a:bodyPr>
          <a:lstStyle/>
          <a:p>
            <a:r>
              <a:rPr lang="en-GB" sz="1800" dirty="0" smtClean="0">
                <a:solidFill>
                  <a:schemeClr val="bg1"/>
                </a:solidFill>
              </a:rPr>
              <a:t>Digital skills provision </a:t>
            </a:r>
            <a:r>
              <a:rPr lang="en-GB" sz="1800" dirty="0">
                <a:solidFill>
                  <a:schemeClr val="bg1"/>
                </a:solidFill>
              </a:rPr>
              <a:t>for those in professions and sectors not traditionally associated with computing but which are becoming increasingly digital i.e. legal, healthcare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05756459"/>
      </p:ext>
    </p:extLst>
  </p:cSld>
  <p:clrMapOvr>
    <a:masterClrMapping/>
  </p:clrMapOvr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10474</TotalTime>
  <Words>452</Words>
  <Application>Microsoft Office PowerPoint</Application>
  <PresentationFormat>On-screen Show (4:3)</PresentationFormat>
  <Paragraphs>169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Lucida Grande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PowerPoint Presentation</vt:lpstr>
      <vt:lpstr>PowerPoint Presentation</vt:lpstr>
      <vt:lpstr>THEME 1: Extra Curricular Innovation   </vt:lpstr>
      <vt:lpstr>THEME 1: Curricular Innovation  </vt:lpstr>
      <vt:lpstr>PowerPoint Presentation</vt:lpstr>
      <vt:lpstr>PowerPoint Presentation</vt:lpstr>
      <vt:lpstr>THEME 2: Alternative Delivery Models   </vt:lpstr>
      <vt:lpstr>PowerPoint Presentation</vt:lpstr>
      <vt:lpstr>THEME 3: Work Packages 3.2: Short Tasters and Courses   </vt:lpstr>
      <vt:lpstr>PowerPoint Presentation</vt:lpstr>
      <vt:lpstr>THEME 4: Creating a pipeline   </vt:lpstr>
      <vt:lpstr>PowerPoint Presentation</vt:lpstr>
      <vt:lpstr>Skills gap   </vt:lpstr>
      <vt:lpstr>Skills gap   </vt:lpstr>
      <vt:lpstr>PowerPoint Presentation</vt:lpstr>
      <vt:lpstr>PowerPoint Presentation</vt:lpstr>
      <vt:lpstr>Pathways   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Steve Blanks</cp:lastModifiedBy>
  <cp:revision>290</cp:revision>
  <dcterms:created xsi:type="dcterms:W3CDTF">2017-02-07T15:58:06Z</dcterms:created>
  <dcterms:modified xsi:type="dcterms:W3CDTF">2019-06-18T12:43:13Z</dcterms:modified>
</cp:coreProperties>
</file>